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5" r:id="rId2"/>
    <p:sldId id="257" r:id="rId3"/>
    <p:sldId id="264" r:id="rId4"/>
    <p:sldId id="273" r:id="rId5"/>
    <p:sldId id="265" r:id="rId6"/>
    <p:sldId id="266" r:id="rId7"/>
    <p:sldId id="267" r:id="rId8"/>
    <p:sldId id="272" r:id="rId9"/>
    <p:sldId id="274" r:id="rId10"/>
    <p:sldId id="271" r:id="rId11"/>
    <p:sldId id="276" r:id="rId12"/>
    <p:sldId id="277" r:id="rId13"/>
    <p:sldId id="270" r:id="rId14"/>
    <p:sldId id="263" r:id="rId15"/>
    <p:sldId id="268" r:id="rId16"/>
    <p:sldId id="269" r:id="rId17"/>
    <p:sldId id="279" r:id="rId18"/>
    <p:sldId id="280" r:id="rId19"/>
    <p:sldId id="282" r:id="rId20"/>
    <p:sldId id="283" r:id="rId21"/>
    <p:sldId id="284" r:id="rId22"/>
    <p:sldId id="285" r:id="rId23"/>
    <p:sldId id="286" r:id="rId24"/>
    <p:sldId id="288" r:id="rId25"/>
    <p:sldId id="281" r:id="rId26"/>
    <p:sldId id="287" r:id="rId27"/>
    <p:sldId id="289" r:id="rId28"/>
    <p:sldId id="290" r:id="rId29"/>
    <p:sldId id="291" r:id="rId30"/>
    <p:sldId id="27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3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0" autoAdjust="0"/>
    <p:restoredTop sz="94660"/>
  </p:normalViewPr>
  <p:slideViewPr>
    <p:cSldViewPr>
      <p:cViewPr varScale="1">
        <p:scale>
          <a:sx n="69" d="100"/>
          <a:sy n="69" d="100"/>
        </p:scale>
        <p:origin x="-5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948B8-9B07-42BA-B520-F5E60A39C8CA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26CA1-04A1-43C7-9FD8-F8DBF0CA93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4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26CA1-04A1-43C7-9FD8-F8DBF0CA93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60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13"/>
            <a:ext cx="9144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20688"/>
            <a:ext cx="1525699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347865" y="1543100"/>
            <a:ext cx="424847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Тема: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«Средства мотивации детей в группе старшего возраста»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95936" y="486916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355976" y="4365104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Воспитатель  </a:t>
            </a:r>
            <a:r>
              <a:rPr lang="ru-RU" i="1" dirty="0" err="1" smtClean="0">
                <a:solidFill>
                  <a:schemeClr val="accent6">
                    <a:lumMod val="50000"/>
                  </a:schemeClr>
                </a:solidFill>
              </a:rPr>
              <a:t>Колчева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 Ю.Н.</a:t>
            </a:r>
          </a:p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МКДОУ д/с №451 «Теремок»</a:t>
            </a:r>
            <a:endParaRPr lang="ru-RU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5805264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Новосибирск 2019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2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492896"/>
            <a:ext cx="2903525" cy="3871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95536" y="1379677"/>
            <a:ext cx="7632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1. Создание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эмоционально-психологического настроя.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54769" y="1887004"/>
            <a:ext cx="2914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Ритуальные приветствия и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игры на сплоченность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45157" y="2631650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Новости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258" y="3127263"/>
            <a:ext cx="4163581" cy="3122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95536" y="548680"/>
            <a:ext cx="8330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Чтобы замотивировать детей к деятельности, должны быть созданы особые условия: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1910" y="569739"/>
            <a:ext cx="4220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2. Создание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условий выбора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326" y="1208924"/>
            <a:ext cx="4436010" cy="23724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122">
            <a:off x="2113748" y="3226394"/>
            <a:ext cx="2479082" cy="3305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7443">
            <a:off x="5472363" y="3356296"/>
            <a:ext cx="2353167" cy="3137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 rot="1454196">
            <a:off x="7192651" y="2969024"/>
            <a:ext cx="1076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Кем буду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0348629">
            <a:off x="774373" y="2969025"/>
            <a:ext cx="143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Чем займусь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3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094090"/>
            <a:ext cx="2805146" cy="3740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8470" y="521480"/>
            <a:ext cx="9217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3.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Организация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развивающей предметно-пространственной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среды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680">
            <a:off x="526727" y="1990319"/>
            <a:ext cx="2677773" cy="3570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373">
            <a:off x="6268515" y="2222765"/>
            <a:ext cx="2524707" cy="336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 rot="20735514">
            <a:off x="-24027" y="1543368"/>
            <a:ext cx="310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Уголок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эксперементирования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819151">
            <a:off x="5148064" y="5445225"/>
            <a:ext cx="3634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Библиотека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 уголок книгоиздания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60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07" y="3789040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807" y="3789040"/>
            <a:ext cx="3381911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806" y="1301331"/>
            <a:ext cx="3256653" cy="2442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971600" y="502685"/>
            <a:ext cx="6875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4. Создание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ситуации успеха и как результат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получение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награды.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20" y="1301331"/>
            <a:ext cx="3316945" cy="2487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96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908139"/>
            <a:ext cx="75638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Проблемная ситуация как средство мотивации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к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образовательной деятельности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2420888"/>
            <a:ext cx="69127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Проблемная </a:t>
            </a:r>
            <a:r>
              <a:rPr lang="ru-RU" sz="2800" b="1" dirty="0"/>
              <a:t>ситуация</a:t>
            </a:r>
            <a:r>
              <a:rPr lang="ru-RU" sz="2800" dirty="0"/>
              <a:t> — это такая ситуация, при которой ребенок хочет решить трудные для него задачи, но ему не хватает данных, и он должен сам их искать, основным звеном проблемной ситуации является </a:t>
            </a:r>
            <a:r>
              <a:rPr lang="ru-RU" sz="2800" b="1" dirty="0"/>
              <a:t>противоречие</a:t>
            </a:r>
            <a:r>
              <a:rPr lang="ru-RU" sz="2800" b="1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0920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620688"/>
            <a:ext cx="705678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Что включает в себя проблемная ситуация?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dirty="0" smtClean="0"/>
              <a:t>   </a:t>
            </a:r>
          </a:p>
          <a:p>
            <a:endParaRPr lang="ru-RU" sz="2400" dirty="0"/>
          </a:p>
          <a:p>
            <a:r>
              <a:rPr lang="ru-RU" sz="2400" b="1" dirty="0" smtClean="0"/>
              <a:t>- Неизвестное</a:t>
            </a:r>
            <a:r>
              <a:rPr lang="ru-RU" sz="2400" b="1" dirty="0"/>
              <a:t>, новое </a:t>
            </a:r>
            <a:r>
              <a:rPr lang="ru-RU" sz="2400" b="1" dirty="0" smtClean="0"/>
              <a:t>знание</a:t>
            </a:r>
            <a:r>
              <a:rPr lang="ru-RU" sz="2400" dirty="0" smtClean="0"/>
              <a:t>.</a:t>
            </a:r>
          </a:p>
          <a:p>
            <a:endParaRPr lang="ru-RU" sz="2400" dirty="0"/>
          </a:p>
          <a:p>
            <a:r>
              <a:rPr lang="ru-RU" sz="2400" b="1" dirty="0" smtClean="0"/>
              <a:t> - Познавательную </a:t>
            </a:r>
            <a:r>
              <a:rPr lang="ru-RU" sz="2400" b="1" dirty="0" smtClean="0"/>
              <a:t>потребность</a:t>
            </a:r>
            <a:r>
              <a:rPr lang="ru-RU" sz="2400" dirty="0"/>
              <a:t>, </a:t>
            </a:r>
            <a:r>
              <a:rPr lang="ru-RU" sz="2400" b="1" dirty="0" smtClean="0"/>
              <a:t>побуждающую </a:t>
            </a:r>
            <a:r>
              <a:rPr lang="ru-RU" sz="2400" b="1" dirty="0"/>
              <a:t>к интеллектуальной деятельности.</a:t>
            </a:r>
            <a:r>
              <a:rPr lang="ru-RU" sz="2400" dirty="0"/>
              <a:t> 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b="1" dirty="0" smtClean="0"/>
              <a:t>- Творческие </a:t>
            </a:r>
            <a:r>
              <a:rPr lang="ru-RU" sz="2400" b="1" dirty="0"/>
              <a:t>возможности</a:t>
            </a:r>
            <a:r>
              <a:rPr lang="ru-RU" sz="2400" dirty="0"/>
              <a:t> </a:t>
            </a:r>
            <a:r>
              <a:rPr lang="ru-RU" sz="2400" b="1" dirty="0"/>
              <a:t>и достигнутый уровень знаний.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2369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548680"/>
            <a:ext cx="813690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Этапы процесса решения проблемных </a:t>
            </a:r>
            <a:r>
              <a:rPr lang="ru-RU" sz="2400" b="1" dirty="0" smtClean="0"/>
              <a:t>ситуаций</a:t>
            </a:r>
            <a:r>
              <a:rPr lang="ru-RU" sz="2400" b="1" dirty="0"/>
              <a:t> </a:t>
            </a:r>
            <a:r>
              <a:rPr lang="ru-RU" sz="2400" b="1" dirty="0" smtClean="0"/>
              <a:t>на примере занятия «Полезные и вредные продукты»</a:t>
            </a:r>
            <a:endParaRPr lang="ru-RU" sz="2400" b="1" dirty="0" smtClean="0"/>
          </a:p>
          <a:p>
            <a:endParaRPr lang="ru-RU" sz="2400" dirty="0"/>
          </a:p>
          <a:p>
            <a:r>
              <a:rPr lang="ru-RU" sz="2000" dirty="0" smtClean="0"/>
              <a:t>      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8137260" cy="4152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682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" y="-14777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9" y="1068868"/>
            <a:ext cx="8676456" cy="469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5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" y="-14777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9592" y="692696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Анализ</a:t>
            </a:r>
            <a:r>
              <a:rPr lang="ru-RU" b="1" dirty="0"/>
              <a:t> (актуализация) </a:t>
            </a:r>
            <a:r>
              <a:rPr lang="ru-RU" b="1" i="1" dirty="0"/>
              <a:t>имеющихся знаний</a:t>
            </a:r>
            <a:r>
              <a:rPr lang="ru-RU" dirty="0"/>
              <a:t>. Происходит с помощью наводящих вопросов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3" y="1443603"/>
            <a:ext cx="8244408" cy="4457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084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" y="-16044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548680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Решение проблемы</a:t>
            </a:r>
            <a:r>
              <a:rPr lang="ru-RU" b="1" dirty="0"/>
              <a:t>.  </a:t>
            </a:r>
            <a:r>
              <a:rPr lang="ru-RU" dirty="0"/>
              <a:t>Поиск ответа во внешних условиях. Мы должны внимательно выслушать все возражения, предложения и предположения детей, поощрять их за самостоятельность суждений, активность в обсуждении. Таким образом, приучать детей не бояться говорить, допускать ошибки.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29" y="1722935"/>
            <a:ext cx="8344836" cy="4511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084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930749"/>
            <a:ext cx="4461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Виды мотивации и мотивы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2305615"/>
            <a:ext cx="67687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 </a:t>
            </a:r>
            <a:r>
              <a:rPr lang="ru-RU" sz="2800" b="1" dirty="0"/>
              <a:t>Мотивация - </a:t>
            </a:r>
            <a:r>
              <a:rPr lang="ru-RU" sz="2800" dirty="0"/>
              <a:t>это совокупность внутренних и внешних движущих сил,</a:t>
            </a:r>
            <a:r>
              <a:rPr lang="ru-RU" sz="2800" b="1" dirty="0"/>
              <a:t> </a:t>
            </a:r>
            <a:r>
              <a:rPr lang="ru-RU" sz="2800" dirty="0"/>
              <a:t>которые побуждают человека (ребенка) к деятельности, придают этой деятельности направленность, ориентированную на достижение цели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0053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" y="-14777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35" y="1171236"/>
            <a:ext cx="8388424" cy="4534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084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" y="-14777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548680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Доказательство и проверка гипотезы</a:t>
            </a:r>
            <a:r>
              <a:rPr lang="ru-RU" i="1" dirty="0"/>
              <a:t>, реализация идей найденного решения.</a:t>
            </a:r>
            <a:r>
              <a:rPr lang="ru-RU" b="1" dirty="0"/>
              <a:t>    </a:t>
            </a:r>
            <a:r>
              <a:rPr lang="ru-RU" dirty="0"/>
              <a:t>Что мы можем сделать, чтобы убедиться в этом? Обычно доказываем опытным путем.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7" y="1437730"/>
            <a:ext cx="8532440" cy="461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084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" y="-14777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4" y="1068868"/>
            <a:ext cx="8676456" cy="469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4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" y="-14777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39" y="1268760"/>
            <a:ext cx="8316416" cy="449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4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" y="-14777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25" y="1412776"/>
            <a:ext cx="8035043" cy="434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4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" y="-14777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0" y="1112973"/>
            <a:ext cx="8513293" cy="4602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084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" y="-14777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09208"/>
            <a:ext cx="8041645" cy="4347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084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" y="-14777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0" y="1268903"/>
            <a:ext cx="8567553" cy="463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83568" y="548680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Рефлексия</a:t>
            </a:r>
            <a:r>
              <a:rPr lang="ru-RU" dirty="0"/>
              <a:t>.  Какую задачу мы с вами решали? Как мы решили проблему? Какой  совет можно дать?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084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" y="-14777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740700"/>
            <a:ext cx="5020022" cy="5665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084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" y="-14777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8028384" cy="4340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355807" y="846708"/>
            <a:ext cx="4570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А награда – веселое развлечение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4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4956" y="3507214"/>
            <a:ext cx="195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Типы мотиваций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542048" y="3234680"/>
            <a:ext cx="2160240" cy="9144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>
            <a:stCxn id="4" idx="7"/>
          </p:cNvCxnSpPr>
          <p:nvPr/>
        </p:nvCxnSpPr>
        <p:spPr>
          <a:xfrm flipV="1">
            <a:off x="5385928" y="2708920"/>
            <a:ext cx="482216" cy="659671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702288" y="3691880"/>
            <a:ext cx="720080" cy="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385928" y="4015170"/>
            <a:ext cx="626232" cy="524154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4" idx="4"/>
          </p:cNvCxnSpPr>
          <p:nvPr/>
        </p:nvCxnSpPr>
        <p:spPr>
          <a:xfrm>
            <a:off x="4622168" y="4149080"/>
            <a:ext cx="0" cy="58227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4" idx="3"/>
          </p:cNvCxnSpPr>
          <p:nvPr/>
        </p:nvCxnSpPr>
        <p:spPr>
          <a:xfrm flipH="1">
            <a:off x="3326024" y="4015169"/>
            <a:ext cx="532384" cy="524155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4" idx="2"/>
          </p:cNvCxnSpPr>
          <p:nvPr/>
        </p:nvCxnSpPr>
        <p:spPr>
          <a:xfrm flipH="1">
            <a:off x="2677952" y="3691880"/>
            <a:ext cx="864096" cy="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4" idx="1"/>
          </p:cNvCxnSpPr>
          <p:nvPr/>
        </p:nvCxnSpPr>
        <p:spPr>
          <a:xfrm flipH="1" flipV="1">
            <a:off x="3275856" y="2708920"/>
            <a:ext cx="582552" cy="659671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4" idx="0"/>
          </p:cNvCxnSpPr>
          <p:nvPr/>
        </p:nvCxnSpPr>
        <p:spPr>
          <a:xfrm flipV="1">
            <a:off x="4622168" y="2571110"/>
            <a:ext cx="0" cy="66357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Овал 63"/>
          <p:cNvSpPr/>
          <p:nvPr/>
        </p:nvSpPr>
        <p:spPr>
          <a:xfrm>
            <a:off x="3542048" y="1503307"/>
            <a:ext cx="2083544" cy="942388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3724956" y="1807487"/>
            <a:ext cx="1935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022248" y="517296"/>
            <a:ext cx="3435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</a:rPr>
              <a:t>8</a:t>
            </a:r>
            <a:r>
              <a:rPr lang="ru-RU" sz="2800" b="1" i="1" dirty="0" smtClean="0">
                <a:solidFill>
                  <a:srgbClr val="C00000"/>
                </a:solidFill>
              </a:rPr>
              <a:t> типов мотивации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5660470" y="1988495"/>
            <a:ext cx="2027836" cy="9144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6426590" y="3227396"/>
            <a:ext cx="2033842" cy="9144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5868144" y="4439502"/>
            <a:ext cx="2033842" cy="9144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3656327" y="4731350"/>
            <a:ext cx="2033842" cy="9144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1576251" y="4398175"/>
            <a:ext cx="2033842" cy="9144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644110" y="3151534"/>
            <a:ext cx="2033842" cy="9144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1298365" y="2000172"/>
            <a:ext cx="2033842" cy="9144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>
            <a:off x="3576022" y="1707784"/>
            <a:ext cx="19919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И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гровая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мотивация </a:t>
            </a:r>
            <a:endParaRPr lang="ru-RU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«Помоги игрушке»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5755765" y="2164620"/>
            <a:ext cx="1945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П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омощь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взрослому </a:t>
            </a:r>
          </a:p>
          <a:p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Помоги мне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 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6635116" y="3499930"/>
            <a:ext cx="1616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«Научи меня»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5868144" y="4561967"/>
            <a:ext cx="20516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6">
                    <a:lumMod val="75000"/>
                  </a:schemeClr>
                </a:solidFill>
              </a:rPr>
              <a:t>«Создание предметов </a:t>
            </a:r>
            <a:endParaRPr lang="ru-RU" sz="1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своими 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</a:rPr>
              <a:t>руками </a:t>
            </a:r>
            <a:endParaRPr lang="ru-RU" sz="1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для 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</a:rPr>
              <a:t>себя»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3788452" y="4958312"/>
            <a:ext cx="1779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Художественное </a:t>
            </a:r>
          </a:p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слово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» 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1793113" y="4670709"/>
            <a:ext cx="1600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Словесный»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914031" y="3286482"/>
            <a:ext cx="1493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Предметно-</a:t>
            </a:r>
          </a:p>
          <a:p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действенный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» 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1231470" y="2288095"/>
            <a:ext cx="21225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«Использование ИКТ»</a:t>
            </a:r>
          </a:p>
        </p:txBody>
      </p:sp>
    </p:spTree>
    <p:extLst>
      <p:ext uri="{BB962C8B-B14F-4D97-AF65-F5344CB8AC3E}">
        <p14:creationId xmlns:p14="http://schemas.microsoft.com/office/powerpoint/2010/main" val="57214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/>
      <p:bldP spid="82" grpId="0"/>
      <p:bldP spid="83" grpId="0"/>
      <p:bldP spid="84" grpId="0"/>
      <p:bldP spid="86" grpId="0"/>
      <p:bldP spid="87" grpId="0"/>
      <p:bldP spid="88" grpId="0"/>
      <p:bldP spid="8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" y="-14777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746119">
            <a:off x="1220553" y="2570099"/>
            <a:ext cx="728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7C3B0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Спасибо за внимание</a:t>
            </a:r>
            <a:endParaRPr lang="ru-RU" sz="5400" b="1" dirty="0">
              <a:solidFill>
                <a:srgbClr val="7C3B0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51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42748"/>
            <a:ext cx="2530598" cy="3374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632" y="476672"/>
            <a:ext cx="2530597" cy="3374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24" y="3890483"/>
            <a:ext cx="3311676" cy="2483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071" y="3890484"/>
            <a:ext cx="3439047" cy="2483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rot="19535873">
            <a:off x="348922" y="1988840"/>
            <a:ext cx="2041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«Помоги игрушке»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80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3" y="-3123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079">
            <a:off x="3415979" y="529130"/>
            <a:ext cx="2641207" cy="3253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727997"/>
            <a:ext cx="4845046" cy="2725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090">
            <a:off x="513422" y="2129872"/>
            <a:ext cx="2679280" cy="3572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 rot="20001390">
            <a:off x="819763" y="136444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«Помоги мне»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596616">
            <a:off x="6655808" y="1813055"/>
            <a:ext cx="2141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«Помоги  Бабе-Яге»</a:t>
            </a:r>
          </a:p>
        </p:txBody>
      </p:sp>
    </p:spTree>
    <p:extLst>
      <p:ext uri="{BB962C8B-B14F-4D97-AF65-F5344CB8AC3E}">
        <p14:creationId xmlns:p14="http://schemas.microsoft.com/office/powerpoint/2010/main" val="393122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2" descr="H:\Фото (2)\WP_20170926_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76087">
            <a:off x="254169" y="811089"/>
            <a:ext cx="394882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226">
            <a:off x="6174821" y="2640918"/>
            <a:ext cx="2738421" cy="3651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67893" y="3824189"/>
            <a:ext cx="156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«Научи меня»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21981" y="13380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«Создание предметов своими руками для себя»</a:t>
            </a:r>
          </a:p>
        </p:txBody>
      </p:sp>
      <p:pic>
        <p:nvPicPr>
          <p:cNvPr id="1026" name="Picture 2" descr="F:\Фото к презентации\IMG-20181203-WA0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6942">
            <a:off x="3054910" y="2736360"/>
            <a:ext cx="2734140" cy="3645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92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" y="24733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203826"/>
            <a:ext cx="2977537" cy="2260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5594">
            <a:off x="469148" y="620641"/>
            <a:ext cx="2147952" cy="2863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3157">
            <a:off x="4713589" y="584868"/>
            <a:ext cx="2187105" cy="2916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92">
            <a:off x="2202342" y="647895"/>
            <a:ext cx="2226209" cy="296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917">
            <a:off x="6588224" y="531161"/>
            <a:ext cx="2237352" cy="298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 rot="20055784">
            <a:off x="232737" y="4332080"/>
            <a:ext cx="2727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«Художественное слово»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656">
            <a:off x="5173272" y="3536164"/>
            <a:ext cx="1991015" cy="2654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3478">
            <a:off x="6858901" y="3528183"/>
            <a:ext cx="2160131" cy="288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55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48" y="766253"/>
            <a:ext cx="3180398" cy="4240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5"/>
            <a:ext cx="3235566" cy="4314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124572" y="5013176"/>
            <a:ext cx="2472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«Использование ИКТ» </a:t>
            </a:r>
          </a:p>
        </p:txBody>
      </p:sp>
    </p:spTree>
    <p:extLst>
      <p:ext uri="{BB962C8B-B14F-4D97-AF65-F5344CB8AC3E}">
        <p14:creationId xmlns:p14="http://schemas.microsoft.com/office/powerpoint/2010/main" val="110484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27" y="2433019"/>
            <a:ext cx="363589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912814" y="1232093"/>
            <a:ext cx="1600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«Словесный»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55861" y="1397643"/>
            <a:ext cx="2979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Предметно-действенный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90790"/>
            <a:ext cx="2985602" cy="3980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84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371</Words>
  <Application>Microsoft Office PowerPoint</Application>
  <PresentationFormat>Экран (4:3)</PresentationFormat>
  <Paragraphs>66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</dc:creator>
  <cp:lastModifiedBy>Михаил</cp:lastModifiedBy>
  <cp:revision>51</cp:revision>
  <dcterms:created xsi:type="dcterms:W3CDTF">2019-01-24T13:02:32Z</dcterms:created>
  <dcterms:modified xsi:type="dcterms:W3CDTF">2019-02-12T17:20:54Z</dcterms:modified>
</cp:coreProperties>
</file>