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6041-D850-4F9F-8BD6-103BB49496FC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AEFF-46F1-403D-BD1C-42B9CF27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Desktop\transparent-fairy-kid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3" y="0"/>
            <a:ext cx="9166538" cy="69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988840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Тема: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«Приобщение детей к  чтению художественной литературы»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077072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Составила </a:t>
            </a:r>
            <a:endParaRPr lang="ru-RU" b="1" i="1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r">
              <a:lnSpc>
                <a:spcPct val="8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Воспитатель </a:t>
            </a:r>
          </a:p>
          <a:p>
            <a:pPr algn="r">
              <a:lnSpc>
                <a:spcPct val="8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МКДОУ №451:</a:t>
            </a:r>
          </a:p>
          <a:p>
            <a:pPr algn="r">
              <a:lnSpc>
                <a:spcPct val="8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Monotype Corsiva" pitchFamily="66" charset="0"/>
              </a:rPr>
              <a:t>Колчева</a:t>
            </a: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 Ю.Н</a:t>
            </a:r>
          </a:p>
          <a:p>
            <a:pPr algn="r">
              <a:lnSpc>
                <a:spcPct val="80000"/>
              </a:lnSpc>
            </a:pPr>
            <a:r>
              <a:rPr lang="ru-RU" i="1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206441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otype Corsiva" pitchFamily="66" charset="0"/>
              </a:rPr>
              <a:t>г</a:t>
            </a:r>
            <a:r>
              <a:rPr lang="ru-RU" sz="1600" dirty="0" smtClean="0">
                <a:latin typeface="Monotype Corsiva" pitchFamily="66" charset="0"/>
              </a:rPr>
              <a:t>. Новосибирск</a:t>
            </a:r>
            <a:endParaRPr lang="ru-RU" sz="1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980728"/>
            <a:ext cx="60486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600" dirty="0" smtClean="0">
                <a:solidFill>
                  <a:srgbClr val="002060"/>
                </a:solidFill>
              </a:rPr>
              <a:t>Речевое</a:t>
            </a:r>
            <a:r>
              <a:rPr lang="ru-RU" sz="2600" dirty="0">
                <a:solidFill>
                  <a:srgbClr val="002060"/>
                </a:solidFill>
              </a:rPr>
              <a:t> </a:t>
            </a:r>
            <a:r>
              <a:rPr lang="ru-RU" sz="2600" b="1" dirty="0">
                <a:solidFill>
                  <a:srgbClr val="002060"/>
                </a:solidFill>
              </a:rPr>
              <a:t>развитие дошкольника включает</a:t>
            </a:r>
            <a:r>
              <a:rPr lang="ru-RU" sz="2600" dirty="0">
                <a:solidFill>
                  <a:srgbClr val="002060"/>
                </a:solidFill>
              </a:rPr>
              <a:t>: владение речью как средством общения и культуры; обогащение активного словаря; </a:t>
            </a:r>
            <a:r>
              <a:rPr lang="ru-RU" sz="2600" b="1" dirty="0">
                <a:solidFill>
                  <a:srgbClr val="002060"/>
                </a:solidFill>
              </a:rPr>
              <a:t>развитие связной</a:t>
            </a:r>
            <a:r>
              <a:rPr lang="ru-RU" sz="2600" dirty="0">
                <a:solidFill>
                  <a:srgbClr val="002060"/>
                </a:solidFill>
              </a:rPr>
              <a:t>, грамматически правильной диалогической </a:t>
            </a:r>
            <a:r>
              <a:rPr lang="ru-RU" sz="2600" dirty="0" smtClean="0">
                <a:solidFill>
                  <a:srgbClr val="002060"/>
                </a:solidFill>
              </a:rPr>
              <a:t>и</a:t>
            </a:r>
            <a:r>
              <a:rPr lang="ru-RU" sz="2600" dirty="0">
                <a:solidFill>
                  <a:srgbClr val="002060"/>
                </a:solidFill>
              </a:rPr>
              <a:t> монологической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 </a:t>
            </a:r>
            <a:r>
              <a:rPr lang="ru-RU" sz="2600" b="1" dirty="0">
                <a:solidFill>
                  <a:srgbClr val="002060"/>
                </a:solidFill>
              </a:rPr>
              <a:t>речи</a:t>
            </a:r>
            <a:r>
              <a:rPr lang="ru-RU" sz="2600" dirty="0">
                <a:solidFill>
                  <a:srgbClr val="002060"/>
                </a:solidFill>
              </a:rPr>
              <a:t>;  </a:t>
            </a:r>
            <a:r>
              <a:rPr lang="ru-RU" sz="2600" b="1" dirty="0">
                <a:solidFill>
                  <a:srgbClr val="002060"/>
                </a:solidFill>
              </a:rPr>
              <a:t>развитие речевого творчества</a:t>
            </a:r>
            <a:r>
              <a:rPr lang="ru-RU" sz="2600" dirty="0">
                <a:solidFill>
                  <a:srgbClr val="002060"/>
                </a:solidFill>
              </a:rPr>
              <a:t>; </a:t>
            </a:r>
            <a:r>
              <a:rPr lang="ru-RU" sz="2600" b="1" dirty="0">
                <a:solidFill>
                  <a:srgbClr val="002060"/>
                </a:solidFill>
              </a:rPr>
              <a:t>развитие</a:t>
            </a:r>
            <a:r>
              <a:rPr lang="ru-RU" sz="2600" dirty="0">
                <a:solidFill>
                  <a:srgbClr val="002060"/>
                </a:solidFill>
              </a:rPr>
              <a:t> звуковой и интонационной культуры </a:t>
            </a:r>
            <a:r>
              <a:rPr lang="ru-RU" sz="2600" b="1" dirty="0">
                <a:solidFill>
                  <a:srgbClr val="002060"/>
                </a:solidFill>
              </a:rPr>
              <a:t>речи</a:t>
            </a:r>
            <a:r>
              <a:rPr lang="ru-RU" sz="2600" dirty="0">
                <a:solidFill>
                  <a:srgbClr val="002060"/>
                </a:solidFill>
              </a:rPr>
              <a:t>, фонематического </a:t>
            </a:r>
            <a:r>
              <a:rPr lang="ru-RU" sz="2600" dirty="0" smtClean="0">
                <a:solidFill>
                  <a:srgbClr val="002060"/>
                </a:solidFill>
              </a:rPr>
              <a:t>слуха.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9324" y="493221"/>
            <a:ext cx="4598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Принципы формирования круга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детского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чтения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367773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Психологические                    </a:t>
            </a:r>
            <a:r>
              <a:rPr lang="ru-RU" dirty="0" smtClean="0">
                <a:solidFill>
                  <a:srgbClr val="002060"/>
                </a:solidFill>
              </a:rPr>
              <a:t>     Учет </a:t>
            </a:r>
            <a:r>
              <a:rPr lang="ru-RU" dirty="0">
                <a:solidFill>
                  <a:srgbClr val="002060"/>
                </a:solidFill>
              </a:rPr>
              <a:t>возрастных особенностей</a:t>
            </a:r>
            <a:r>
              <a:rPr lang="ru-RU" dirty="0" smtClean="0">
                <a:solidFill>
                  <a:srgbClr val="002060"/>
                </a:solidFill>
              </a:rPr>
              <a:t>,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особенностей восприятия художественного 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ru-RU" dirty="0">
                <a:solidFill>
                  <a:srgbClr val="002060"/>
                </a:solidFill>
              </a:rPr>
              <a:t>произведения.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Педагогические                           </a:t>
            </a:r>
            <a:r>
              <a:rPr lang="ru-RU" dirty="0">
                <a:solidFill>
                  <a:srgbClr val="002060"/>
                </a:solidFill>
              </a:rPr>
              <a:t>Воспитательная ценность, доступность,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наглядность, занимательность, </a:t>
            </a:r>
            <a:r>
              <a:rPr lang="ru-RU" dirty="0" smtClean="0">
                <a:solidFill>
                  <a:srgbClr val="002060"/>
                </a:solidFill>
              </a:rPr>
              <a:t>динамичность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сюжета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Литературоведческие                 </a:t>
            </a:r>
            <a:r>
              <a:rPr lang="ru-RU" dirty="0">
                <a:solidFill>
                  <a:srgbClr val="002060"/>
                </a:solidFill>
              </a:rPr>
              <a:t>Наличие всех видов литературы: проза,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поэзия, драма, всех видов искусства: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фольклор, худ. литература, разнообразие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жанров ( сказки, </a:t>
            </a:r>
            <a:r>
              <a:rPr lang="ru-RU" dirty="0" err="1">
                <a:solidFill>
                  <a:srgbClr val="002060"/>
                </a:solidFill>
              </a:rPr>
              <a:t>заклички</a:t>
            </a:r>
            <a:r>
              <a:rPr lang="ru-RU" dirty="0">
                <a:solidFill>
                  <a:srgbClr val="002060"/>
                </a:solidFill>
              </a:rPr>
              <a:t>, приговорки, 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стихи, рассказы, энциклопедии и т.д.)</a:t>
            </a:r>
          </a:p>
          <a:p>
            <a:r>
              <a:rPr lang="ru-RU" dirty="0">
                <a:solidFill>
                  <a:srgbClr val="002060"/>
                </a:solidFill>
              </a:rPr>
              <a:t>Историко-литературные       </a:t>
            </a: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>
                <a:solidFill>
                  <a:srgbClr val="002060"/>
                </a:solidFill>
              </a:rPr>
              <a:t>Наличие произведений русской </a:t>
            </a:r>
            <a:r>
              <a:rPr lang="ru-RU" dirty="0" smtClean="0">
                <a:solidFill>
                  <a:srgbClr val="002060"/>
                </a:solidFill>
              </a:rPr>
              <a:t>литературы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литературы </a:t>
            </a:r>
            <a:r>
              <a:rPr lang="ru-RU" dirty="0">
                <a:solidFill>
                  <a:srgbClr val="002060"/>
                </a:solidFill>
              </a:rPr>
              <a:t>народов мира, </a:t>
            </a:r>
            <a:r>
              <a:rPr lang="ru-RU" dirty="0" smtClean="0">
                <a:solidFill>
                  <a:srgbClr val="002060"/>
                </a:solidFill>
              </a:rPr>
              <a:t>тематическое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ru-RU" dirty="0">
                <a:solidFill>
                  <a:srgbClr val="002060"/>
                </a:solidFill>
              </a:rPr>
              <a:t>разнообразие (природа, дружба,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животный </a:t>
            </a:r>
            <a:r>
              <a:rPr lang="ru-RU" dirty="0">
                <a:solidFill>
                  <a:srgbClr val="002060"/>
                </a:solidFill>
              </a:rPr>
              <a:t>мир, семья, детство, война, 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долг, честь, человек и техногенный мир),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учет сезона.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8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908720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Использование </a:t>
            </a:r>
            <a:r>
              <a:rPr lang="ru-RU" sz="2400" b="1" dirty="0" err="1">
                <a:solidFill>
                  <a:srgbClr val="00B050"/>
                </a:solidFill>
              </a:rPr>
              <a:t>метапредметных</a:t>
            </a:r>
            <a:r>
              <a:rPr lang="ru-RU" sz="2400" b="1" dirty="0">
                <a:solidFill>
                  <a:srgbClr val="00B050"/>
                </a:solidFill>
              </a:rPr>
              <a:t> связей в воспитании дошкольника-читателя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191683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Чтение  художественной литературы: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Коммуникация (пересказ литературных произведений, сочинительство)</a:t>
            </a:r>
          </a:p>
          <a:p>
            <a:r>
              <a:rPr lang="ru-RU" dirty="0">
                <a:solidFill>
                  <a:srgbClr val="002060"/>
                </a:solidFill>
              </a:rPr>
              <a:t>-Познание (ознакомление с библиотекой, с историей возникновения книги, бумаги, письменности).</a:t>
            </a:r>
          </a:p>
          <a:p>
            <a:r>
              <a:rPr lang="ru-RU" dirty="0">
                <a:solidFill>
                  <a:srgbClr val="002060"/>
                </a:solidFill>
              </a:rPr>
              <a:t>-Художественное творчество (лепка, рисование, аппликация) по мотивам произведения.</a:t>
            </a:r>
          </a:p>
          <a:p>
            <a:r>
              <a:rPr lang="ru-RU" dirty="0">
                <a:solidFill>
                  <a:srgbClr val="002060"/>
                </a:solidFill>
              </a:rPr>
              <a:t>-Труд (ремонт книг, изготовление книжек – самоделок, изготовление закладок для книг.</a:t>
            </a:r>
          </a:p>
          <a:p>
            <a:r>
              <a:rPr lang="ru-RU" dirty="0">
                <a:solidFill>
                  <a:srgbClr val="002060"/>
                </a:solidFill>
              </a:rPr>
              <a:t>-Формирование математических представлений (интегрированные занятия). </a:t>
            </a:r>
          </a:p>
          <a:p>
            <a:r>
              <a:rPr lang="ru-RU" dirty="0">
                <a:solidFill>
                  <a:srgbClr val="002060"/>
                </a:solidFill>
              </a:rPr>
              <a:t>-Социализация (театрализованная деятельность, игровая деятельность (сюжетно-ролевая игра «Библиотека», «Театр»), дидактические игры, настольно-печатные игры (лото, кубики).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Музыка.</a:t>
            </a:r>
          </a:p>
        </p:txBody>
      </p:sp>
    </p:spTree>
    <p:extLst>
      <p:ext uri="{BB962C8B-B14F-4D97-AF65-F5344CB8AC3E}">
        <p14:creationId xmlns:p14="http://schemas.microsoft.com/office/powerpoint/2010/main" val="38091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8719" y="33265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Методы работы по приобщению детей к чтению книг.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9185" y="1196752"/>
            <a:ext cx="7560840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b="1" dirty="0">
                <a:solidFill>
                  <a:srgbClr val="7030A0"/>
                </a:solidFill>
              </a:rPr>
              <a:t>Словесные: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Чтение художественных произведений;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Беседы по прочитанному;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Вопросы к детям по содержанию произведений;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Заучивание </a:t>
            </a:r>
            <a:r>
              <a:rPr lang="ru-RU" dirty="0">
                <a:solidFill>
                  <a:srgbClr val="002060"/>
                </a:solidFill>
              </a:rPr>
              <a:t>наизусть;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Пересказ </a:t>
            </a:r>
            <a:r>
              <a:rPr lang="ru-RU" dirty="0">
                <a:solidFill>
                  <a:srgbClr val="002060"/>
                </a:solidFill>
              </a:rPr>
              <a:t>произведений;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Выразительное чтение.</a:t>
            </a:r>
          </a:p>
          <a:p>
            <a:pPr>
              <a:lnSpc>
                <a:spcPct val="90000"/>
              </a:lnSpc>
            </a:pPr>
            <a:r>
              <a:rPr lang="ru-RU" dirty="0"/>
              <a:t>    </a:t>
            </a:r>
            <a:r>
              <a:rPr lang="ru-RU" b="1" dirty="0">
                <a:solidFill>
                  <a:srgbClr val="7030A0"/>
                </a:solidFill>
              </a:rPr>
              <a:t>Практические: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Игры-драматизации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Дидактические игры;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Изображение </a:t>
            </a:r>
            <a:r>
              <a:rPr lang="ru-RU" dirty="0">
                <a:solidFill>
                  <a:srgbClr val="002060"/>
                </a:solidFill>
              </a:rPr>
              <a:t>прочитанного в изобразительной деятельности (рисовании, лепке, аппликации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Театрализованная </a:t>
            </a:r>
            <a:r>
              <a:rPr lang="ru-RU" dirty="0">
                <a:solidFill>
                  <a:srgbClr val="002060"/>
                </a:solidFill>
              </a:rPr>
              <a:t>деятельность.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Наглядные: </a:t>
            </a:r>
          </a:p>
          <a:p>
            <a:r>
              <a:rPr lang="ru-RU" dirty="0">
                <a:solidFill>
                  <a:srgbClr val="002060"/>
                </a:solidFill>
              </a:rPr>
              <a:t>Показ иллюстраций, картинок, игрушек;</a:t>
            </a:r>
          </a:p>
          <a:p>
            <a:r>
              <a:rPr lang="ru-RU" dirty="0">
                <a:solidFill>
                  <a:srgbClr val="002060"/>
                </a:solidFill>
              </a:rPr>
              <a:t>Просмотр видеороликов, фильмов;</a:t>
            </a:r>
          </a:p>
          <a:p>
            <a:r>
              <a:rPr lang="ru-RU" dirty="0">
                <a:solidFill>
                  <a:srgbClr val="002060"/>
                </a:solidFill>
              </a:rPr>
              <a:t>Оформление выставок;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Использование </a:t>
            </a:r>
            <a:r>
              <a:rPr lang="ru-RU" dirty="0">
                <a:solidFill>
                  <a:srgbClr val="002060"/>
                </a:solidFill>
              </a:rPr>
              <a:t>разных видов театра.</a:t>
            </a:r>
          </a:p>
        </p:txBody>
      </p:sp>
    </p:spTree>
    <p:extLst>
      <p:ext uri="{BB962C8B-B14F-4D97-AF65-F5344CB8AC3E}">
        <p14:creationId xmlns:p14="http://schemas.microsoft.com/office/powerpoint/2010/main" val="28942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050" y="1628800"/>
            <a:ext cx="8165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Выделение основной идеи произведения;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Определение характера героев;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Узнавание произведения по отрывку;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Разыгрывание фрагментов;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Разыгрывание текста по ролям;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Подбор пословиц, поговорок, картинок к тексту;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Отгадывание загадок.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Рассматривание иллюстраций.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</a:rPr>
              <a:t>     Анализ литературного текста учит детей вдумываться, вглядываться в текст, видеть глубину содержания, следить за мыслью автора, выявить степень и правильность понимания детьми услышанного, скорректировать их восприятие, ответить на детские вопросы.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</a:rPr>
              <a:t>    При работе над текстом педагог учит детей тому, как надо поступить, воспитывает в них положительные качества, учит правильно выражать свои мысли, оформлять высказывание.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620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Приемы работы в работе с литературными текстами.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052736"/>
            <a:ext cx="72728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Деятельность по приобщению детей к чтению книг в свободное от занятий </a:t>
            </a:r>
            <a:r>
              <a:rPr lang="ru-RU" sz="2800" b="1" dirty="0" smtClean="0">
                <a:solidFill>
                  <a:srgbClr val="7030A0"/>
                </a:solidFill>
              </a:rPr>
              <a:t>время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b="1" dirty="0"/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Оформление макетов;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Оформление тематических выставок;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Организация «книжной больницы»;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Проведение недели детской книги;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Экскурсия в районную детскую библиотеку;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Создание библиотеки в ДОУ;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Работа литературного кружка.</a:t>
            </a:r>
          </a:p>
        </p:txBody>
      </p:sp>
    </p:spTree>
    <p:extLst>
      <p:ext uri="{BB962C8B-B14F-4D97-AF65-F5344CB8AC3E}">
        <p14:creationId xmlns:p14="http://schemas.microsoft.com/office/powerpoint/2010/main" val="7404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0"/>
            <a:ext cx="9148201" cy="68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635" y="908720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Книга </a:t>
            </a:r>
            <a:r>
              <a:rPr lang="ru-RU" sz="2800" dirty="0">
                <a:solidFill>
                  <a:srgbClr val="002060"/>
                </a:solidFill>
              </a:rPr>
              <a:t>всегда была и остается основным источником формирования правильной развитой речи. Чтение обогащает не только интеллект, словарный состав, но и заставляет думать, осмыслять, формирует образы, позволяет фантазировать, </a:t>
            </a:r>
            <a:r>
              <a:rPr lang="ru-RU" sz="2800" b="1" dirty="0">
                <a:solidFill>
                  <a:srgbClr val="002060"/>
                </a:solidFill>
              </a:rPr>
              <a:t>развивает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личность </a:t>
            </a:r>
            <a:r>
              <a:rPr lang="ru-RU" sz="2800" dirty="0">
                <a:solidFill>
                  <a:srgbClr val="002060"/>
                </a:solidFill>
              </a:rPr>
              <a:t>многосторонне и гармонично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Михаил\Desktop\pngtree-child-png-clipart_604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03" y="1933676"/>
            <a:ext cx="2781654" cy="42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хаил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96752"/>
            <a:ext cx="7035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ЗАКЛЮЧЕНИЕ: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Сопровождая человека с самых первых лет его жизни, художественная литература оказывает большое влияние на развитие и обогащение речи ребенка: она воспитывает воображение, дает прекрасные образцы русского литературного языка. Слушая знакомую сказку, стихотворение, ребенок переживает, волнуется вместе с героями. Так он учится понимать литературные произведения и посредством этого формируется как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6654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555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8</cp:revision>
  <dcterms:created xsi:type="dcterms:W3CDTF">2019-04-08T10:53:16Z</dcterms:created>
  <dcterms:modified xsi:type="dcterms:W3CDTF">2019-05-01T11:45:04Z</dcterms:modified>
</cp:coreProperties>
</file>